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anose="020B0604020202020204" charset="0"/>
      <p:regular r:id="rId5"/>
      <p:bold r:id="rId6"/>
    </p:embeddedFont>
    <p:embeddedFont>
      <p:font typeface="Impact" panose="020B0806030902050204" pitchFamily="34" charset="0"/>
      <p:regular r:id="rId7"/>
    </p:embeddedFont>
    <p:embeddedFont>
      <p:font typeface="Oswald" panose="00000500000000000000" pitchFamily="2" charset="0"/>
      <p:regular r:id="rId8"/>
      <p:bold r:id="rId9"/>
    </p:embeddedFont>
    <p:embeddedFont>
      <p:font typeface="Roboto Mono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51C57D-B2CB-D9F9-D523-EF606337FAEC}" v="128" dt="2021-10-13T14:09:08.344"/>
    <p1510:client id="{2AB92E50-E775-C08B-422C-F0D5A3BE6F62}" v="736" dt="2021-10-13T14:25:08.673"/>
    <p1510:client id="{3288AA6E-E6CE-FD4C-E35B-2EEC5A26EEAA}" v="36" dt="2021-09-21T15:12:40.239"/>
    <p1510:client id="{360DDD87-829D-7DC2-7149-35A597A5B997}" v="584" dt="2021-09-29T14:30:48.701"/>
    <p1510:client id="{4CAA588D-972A-25E2-2F33-C667B2D44720}" v="754" dt="2021-10-06T20:16:54.425"/>
    <p1510:client id="{72CA26BE-6C95-D4D0-F87F-FA541931F3A8}" v="72" dt="2021-10-04T14:39:58.767"/>
    <p1510:client id="{9E5E2C87-B84D-23B9-5FE9-95944BA1ED1D}" v="9" dt="2021-10-06T15:18:06.644"/>
    <p1510:client id="{B9308947-F0C3-580E-2546-A9162A9AB280}" v="424" dt="2021-09-28T20:26:03.505"/>
  </p1510:revLst>
</p1510:revInfo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3"/>
  </p:normalViewPr>
  <p:slideViewPr>
    <p:cSldViewPr snapToGrid="0">
      <p:cViewPr>
        <p:scale>
          <a:sx n="96" d="100"/>
          <a:sy n="96" d="100"/>
        </p:scale>
        <p:origin x="1960" y="3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23" Type="http://schemas.microsoft.com/office/2015/10/relationships/revisionInfo" Target="revisionInfo.xml"/><Relationship Id="rId10" Type="http://schemas.openxmlformats.org/officeDocument/2006/relationships/font" Target="fonts/font6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2AB92E50-E775-C08B-422C-F0D5A3BE6F62}"/>
    <pc:docChg chg="modSld">
      <pc:chgData name="" userId="" providerId="" clId="Web-{2AB92E50-E775-C08B-422C-F0D5A3BE6F62}" dt="2021-10-13T14:13:15.650" v="4" actId="20577"/>
      <pc:docMkLst>
        <pc:docMk/>
      </pc:docMkLst>
      <pc:sldChg chg="modSp">
        <pc:chgData name="" userId="" providerId="" clId="Web-{2AB92E50-E775-C08B-422C-F0D5A3BE6F62}" dt="2021-10-13T14:13:15.650" v="4" actId="20577"/>
        <pc:sldMkLst>
          <pc:docMk/>
          <pc:sldMk cId="0" sldId="256"/>
        </pc:sldMkLst>
        <pc:spChg chg="mod">
          <ac:chgData name="" userId="" providerId="" clId="Web-{2AB92E50-E775-C08B-422C-F0D5A3BE6F62}" dt="2021-10-13T14:13:15.650" v="4" actId="20577"/>
          <ac:spMkLst>
            <pc:docMk/>
            <pc:sldMk cId="0" sldId="256"/>
            <ac:spMk id="58" creationId="{00000000-0000-0000-0000-000000000000}"/>
          </ac:spMkLst>
        </pc:spChg>
      </pc:sldChg>
    </pc:docChg>
  </pc:docChgLst>
  <pc:docChgLst>
    <pc:chgData name="Childress, Brittany" userId="S::bchildress@pearlk12.com::04ae49dc-a064-4edc-8a93-48684b869d7b" providerId="AD" clId="Web-{2AB92E50-E775-C08B-422C-F0D5A3BE6F62}"/>
    <pc:docChg chg="modSld">
      <pc:chgData name="Childress, Brittany" userId="S::bchildress@pearlk12.com::04ae49dc-a064-4edc-8a93-48684b869d7b" providerId="AD" clId="Web-{2AB92E50-E775-C08B-422C-F0D5A3BE6F62}" dt="2021-10-13T14:25:04.142" v="712"/>
      <pc:docMkLst>
        <pc:docMk/>
      </pc:docMkLst>
      <pc:sldChg chg="modSp">
        <pc:chgData name="Childress, Brittany" userId="S::bchildress@pearlk12.com::04ae49dc-a064-4edc-8a93-48684b869d7b" providerId="AD" clId="Web-{2AB92E50-E775-C08B-422C-F0D5A3BE6F62}" dt="2021-10-13T14:22:22.793" v="474"/>
        <pc:sldMkLst>
          <pc:docMk/>
          <pc:sldMk cId="0" sldId="256"/>
        </pc:sldMkLst>
        <pc:spChg chg="mod">
          <ac:chgData name="Childress, Brittany" userId="S::bchildress@pearlk12.com::04ae49dc-a064-4edc-8a93-48684b869d7b" providerId="AD" clId="Web-{2AB92E50-E775-C08B-422C-F0D5A3BE6F62}" dt="2021-10-13T14:13:39.854" v="1" actId="20577"/>
          <ac:spMkLst>
            <pc:docMk/>
            <pc:sldMk cId="0" sldId="256"/>
            <ac:spMk id="58" creationId="{00000000-0000-0000-0000-000000000000}"/>
          </ac:spMkLst>
        </pc:spChg>
        <pc:graphicFrameChg chg="mod modGraphic">
          <ac:chgData name="Childress, Brittany" userId="S::bchildress@pearlk12.com::04ae49dc-a064-4edc-8a93-48684b869d7b" providerId="AD" clId="Web-{2AB92E50-E775-C08B-422C-F0D5A3BE6F62}" dt="2021-10-13T14:20:52.884" v="342"/>
          <ac:graphicFrameMkLst>
            <pc:docMk/>
            <pc:sldMk cId="0" sldId="256"/>
            <ac:graphicFrameMk id="59" creationId="{00000000-0000-0000-0000-000000000000}"/>
          </ac:graphicFrameMkLst>
        </pc:graphicFrameChg>
        <pc:graphicFrameChg chg="mod modGraphic">
          <ac:chgData name="Childress, Brittany" userId="S::bchildress@pearlk12.com::04ae49dc-a064-4edc-8a93-48684b869d7b" providerId="AD" clId="Web-{2AB92E50-E775-C08B-422C-F0D5A3BE6F62}" dt="2021-10-13T14:22:00.042" v="462"/>
          <ac:graphicFrameMkLst>
            <pc:docMk/>
            <pc:sldMk cId="0" sldId="256"/>
            <ac:graphicFrameMk id="61" creationId="{00000000-0000-0000-0000-000000000000}"/>
          </ac:graphicFrameMkLst>
        </pc:graphicFrameChg>
        <pc:graphicFrameChg chg="mod modGraphic">
          <ac:chgData name="Childress, Brittany" userId="S::bchildress@pearlk12.com::04ae49dc-a064-4edc-8a93-48684b869d7b" providerId="AD" clId="Web-{2AB92E50-E775-C08B-422C-F0D5A3BE6F62}" dt="2021-10-13T14:22:22.793" v="474"/>
          <ac:graphicFrameMkLst>
            <pc:docMk/>
            <pc:sldMk cId="0" sldId="256"/>
            <ac:graphicFrameMk id="63" creationId="{00000000-0000-0000-0000-000000000000}"/>
          </ac:graphicFrameMkLst>
        </pc:graphicFrameChg>
      </pc:sldChg>
      <pc:sldChg chg="modSp">
        <pc:chgData name="Childress, Brittany" userId="S::bchildress@pearlk12.com::04ae49dc-a064-4edc-8a93-48684b869d7b" providerId="AD" clId="Web-{2AB92E50-E775-C08B-422C-F0D5A3BE6F62}" dt="2021-10-13T14:25:04.142" v="712"/>
        <pc:sldMkLst>
          <pc:docMk/>
          <pc:sldMk cId="0" sldId="257"/>
        </pc:sldMkLst>
        <pc:spChg chg="mod">
          <ac:chgData name="Childress, Brittany" userId="S::bchildress@pearlk12.com::04ae49dc-a064-4edc-8a93-48684b869d7b" providerId="AD" clId="Web-{2AB92E50-E775-C08B-422C-F0D5A3BE6F62}" dt="2021-10-13T14:22:54.810" v="477" actId="20577"/>
          <ac:spMkLst>
            <pc:docMk/>
            <pc:sldMk cId="0" sldId="257"/>
            <ac:spMk id="80" creationId="{00000000-0000-0000-0000-000000000000}"/>
          </ac:spMkLst>
        </pc:spChg>
        <pc:graphicFrameChg chg="mod modGraphic">
          <ac:chgData name="Childress, Brittany" userId="S::bchildress@pearlk12.com::04ae49dc-a064-4edc-8a93-48684b869d7b" providerId="AD" clId="Web-{2AB92E50-E775-C08B-422C-F0D5A3BE6F62}" dt="2021-10-13T14:23:22.232" v="509"/>
          <ac:graphicFrameMkLst>
            <pc:docMk/>
            <pc:sldMk cId="0" sldId="257"/>
            <ac:graphicFrameMk id="81" creationId="{00000000-0000-0000-0000-000000000000}"/>
          </ac:graphicFrameMkLst>
        </pc:graphicFrameChg>
        <pc:graphicFrameChg chg="mod modGraphic">
          <ac:chgData name="Childress, Brittany" userId="S::bchildress@pearlk12.com::04ae49dc-a064-4edc-8a93-48684b869d7b" providerId="AD" clId="Web-{2AB92E50-E775-C08B-422C-F0D5A3BE6F62}" dt="2021-10-13T14:23:40.389" v="550"/>
          <ac:graphicFrameMkLst>
            <pc:docMk/>
            <pc:sldMk cId="0" sldId="257"/>
            <ac:graphicFrameMk id="83" creationId="{00000000-0000-0000-0000-000000000000}"/>
          </ac:graphicFrameMkLst>
        </pc:graphicFrameChg>
        <pc:graphicFrameChg chg="mod modGraphic">
          <ac:chgData name="Childress, Brittany" userId="S::bchildress@pearlk12.com::04ae49dc-a064-4edc-8a93-48684b869d7b" providerId="AD" clId="Web-{2AB92E50-E775-C08B-422C-F0D5A3BE6F62}" dt="2021-10-13T14:25:04.142" v="712"/>
          <ac:graphicFrameMkLst>
            <pc:docMk/>
            <pc:sldMk cId="0" sldId="257"/>
            <ac:graphicFrameMk id="84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goodbuddies-inc.blogspot.com/2012/03/cupboard-person-of-week.html" TargetMode="Externa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1014875" y="378550"/>
            <a:ext cx="5517900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2600" dirty="0">
                <a:latin typeface="Impact"/>
                <a:ea typeface="Impact"/>
                <a:cs typeface="Impact"/>
                <a:sym typeface="Impact"/>
              </a:rPr>
              <a:t>We are SUPERheroes!</a:t>
            </a:r>
            <a:br>
              <a:rPr lang="en" sz="2600" dirty="0">
                <a:latin typeface="Roboto Mono"/>
                <a:ea typeface="Roboto Mono"/>
                <a:cs typeface="Impact"/>
              </a:rPr>
            </a:br>
            <a:r>
              <a:rPr lang="en" sz="1400">
                <a:latin typeface="Oswald"/>
                <a:ea typeface="Roboto Mono"/>
                <a:cs typeface="Impact"/>
              </a:rPr>
              <a:t>Students Using their Powers to Engage in Reading!</a:t>
            </a:r>
            <a:endParaRPr lang="en" sz="1800">
              <a:latin typeface="Impact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Kindergarten Newsletter –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October 25-29,</a:t>
            </a:r>
            <a:r>
              <a:rPr lang="en" sz="1400" b="0" i="0" u="none" strike="noStrike" cap="none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2021</a:t>
            </a:r>
            <a:endParaRPr sz="1400" b="0" i="0" u="none" strike="noStrike" cap="none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59" name="Google Shape;59;p1"/>
          <p:cNvGraphicFramePr/>
          <p:nvPr>
            <p:extLst>
              <p:ext uri="{D42A27DB-BD31-4B8C-83A1-F6EECF244321}">
                <p14:modId xmlns:p14="http://schemas.microsoft.com/office/powerpoint/2010/main" val="763282279"/>
              </p:ext>
            </p:extLst>
          </p:nvPr>
        </p:nvGraphicFramePr>
        <p:xfrm>
          <a:off x="266700" y="1353538"/>
          <a:ext cx="3458675" cy="222697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3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IMPORTANT </a:t>
                      </a: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EVENTS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139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  <a:ea typeface="Comfortaa"/>
                          <a:cs typeface="Comfortaa"/>
                        </a:rPr>
                        <a:t>Breakfast ends at 7:25!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  <a:ea typeface="Comfortaa"/>
                          <a:cs typeface="Comfortaa"/>
                        </a:rPr>
                        <a:t>10/25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</a:rPr>
                        <a:t>10/26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</a:rPr>
                        <a:t>10/27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</a:rPr>
                        <a:t>10/28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</a:rPr>
                        <a:t>10/29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</a:rPr>
                        <a:t>Red day</a:t>
                      </a:r>
                      <a:endParaRPr lang="en-US" dirty="0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</a:rPr>
                        <a:t>Tye Dye day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</a:rPr>
                        <a:t>Camo day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</a:rPr>
                        <a:t>Team Spirit day (jersey)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</a:rPr>
                        <a:t>Career day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</a:rPr>
                        <a:t>PLE night at Football game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277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The EXPERT in anything was once a BEGINNER!</a:t>
                      </a:r>
                      <a:endParaRPr sz="10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2273416849"/>
              </p:ext>
            </p:extLst>
          </p:nvPr>
        </p:nvGraphicFramePr>
        <p:xfrm>
          <a:off x="3803200" y="1345924"/>
          <a:ext cx="3676650" cy="16961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Practice Sight Words List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790612345"/>
              </p:ext>
            </p:extLst>
          </p:nvPr>
        </p:nvGraphicFramePr>
        <p:xfrm>
          <a:off x="258464" y="3709611"/>
          <a:ext cx="3458675" cy="1995178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277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555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400" u="none" strike="noStrike" cap="none" dirty="0">
                          <a:latin typeface="Comfortaa"/>
                        </a:rPr>
                        <a:t>Module 3.2 test</a:t>
                      </a:r>
                    </a:p>
                    <a:p>
                      <a:pPr marL="285750" marR="0" lvl="3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400" u="none" strike="noStrike" cap="none" dirty="0">
                          <a:latin typeface="Comfortaa"/>
                        </a:rPr>
                        <a:t>Study Lowercase letter names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555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None/>
                      </a:pPr>
                      <a:endParaRPr lang="en" sz="1400" u="none" strike="noStrike" cap="none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3712935541"/>
              </p:ext>
            </p:extLst>
          </p:nvPr>
        </p:nvGraphicFramePr>
        <p:xfrm>
          <a:off x="3803200" y="3293912"/>
          <a:ext cx="3676650" cy="265965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632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GOOGLE CLASSROOM</a:t>
                      </a:r>
                      <a:endParaRPr sz="16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00">
                <a:tc rowSpan="4"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We will update you when we get more information on when our google classrooms will be up and running. </a:t>
                      </a:r>
                      <a:endParaRPr b="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0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0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2625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1424395956"/>
              </p:ext>
            </p:extLst>
          </p:nvPr>
        </p:nvGraphicFramePr>
        <p:xfrm>
          <a:off x="267176" y="6219686"/>
          <a:ext cx="3458675" cy="146298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93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8252">
                <a:tc gridSpan="2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</a:rPr>
                        <a:t>2D shapes/Positional words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Writing  1,2,3,4,5,6,7,8,9,10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More and Less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Decompose numbers 3-10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2526155422"/>
              </p:ext>
            </p:extLst>
          </p:nvPr>
        </p:nvGraphicFramePr>
        <p:xfrm>
          <a:off x="3777652" y="6136455"/>
          <a:ext cx="3676650" cy="302821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43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3841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labeled and sealed.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300" baseline="300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If your child is absent, please send an excuse labeled </a:t>
                      </a:r>
                      <a:r>
                        <a:rPr lang="en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wi</a:t>
                      </a:r>
                      <a:r>
                        <a:rPr lang="en-US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the following information: Child’s name, date of absence, teacher’s name, and reason for absence.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" name="Google Shape;66;p1"/>
          <p:cNvSpPr/>
          <p:nvPr/>
        </p:nvSpPr>
        <p:spPr>
          <a:xfrm>
            <a:off x="3104275" y="84980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6707738" y="9235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6094500" y="558288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925113" y="9339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2025397" y="221175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6094500" y="89774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325175" y="87472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4" name="Google Shape;7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39274" y="4837092"/>
            <a:ext cx="1187002" cy="118700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534995"/>
              </p:ext>
            </p:extLst>
          </p:nvPr>
        </p:nvGraphicFramePr>
        <p:xfrm>
          <a:off x="266685" y="7797899"/>
          <a:ext cx="3458675" cy="10785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39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SCHOOL SAFETY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651875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Be sure your child wears a mask to school DAILY!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01055019-5E82-401A-ABB1-50664EBB5D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45477" y="120184"/>
            <a:ext cx="1530392" cy="1155544"/>
          </a:xfrm>
          <a:prstGeom prst="rect">
            <a:avLst/>
          </a:prstGeom>
        </p:spPr>
      </p:pic>
      <p:pic>
        <p:nvPicPr>
          <p:cNvPr id="6" name="Picture 6" descr="Super Heroes Power · Free image on Pixabay">
            <a:extLst>
              <a:ext uri="{FF2B5EF4-FFF2-40B4-BE49-F238E27FC236}">
                <a16:creationId xmlns:a16="http://schemas.microsoft.com/office/drawing/2014/main" id="{DE74EA82-2E04-471D-8913-0467C15EFC7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114" y="8822690"/>
            <a:ext cx="2743199" cy="1271195"/>
          </a:xfrm>
          <a:prstGeom prst="rect">
            <a:avLst/>
          </a:prstGeom>
        </p:spPr>
      </p:pic>
      <p:pic>
        <p:nvPicPr>
          <p:cNvPr id="7" name="Picture 7" descr="Pow Comic Book - Free image on Pixabay">
            <a:extLst>
              <a:ext uri="{FF2B5EF4-FFF2-40B4-BE49-F238E27FC236}">
                <a16:creationId xmlns:a16="http://schemas.microsoft.com/office/drawing/2014/main" id="{CB1880D7-252E-43C6-AA68-50C4FC4B67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40274" y="9023177"/>
            <a:ext cx="1334779" cy="103981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9" y="576075"/>
            <a:ext cx="3922200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Module 3  Week 2: My Community Heros </a:t>
            </a:r>
            <a:endParaRPr lang="en" sz="2000" dirty="0">
              <a:latin typeface="Oswald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3860030708"/>
              </p:ext>
            </p:extLst>
          </p:nvPr>
        </p:nvGraphicFramePr>
        <p:xfrm>
          <a:off x="224250" y="2467447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5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PHONICS</a:t>
                      </a: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 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00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Introduce Letters: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Rr and Ff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-at word family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2286745418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What makes a community?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601072405"/>
              </p:ext>
            </p:extLst>
          </p:nvPr>
        </p:nvGraphicFramePr>
        <p:xfrm>
          <a:off x="224238" y="3704049"/>
          <a:ext cx="2240200" cy="146298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0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43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Ran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He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she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60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4063635318"/>
              </p:ext>
            </p:extLst>
          </p:nvPr>
        </p:nvGraphicFramePr>
        <p:xfrm>
          <a:off x="2564074" y="4552299"/>
          <a:ext cx="4943425" cy="224793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47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00">
                <a:tc rowSpan="4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community, location, neighbor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busy, help, neighborhood</a:t>
                      </a: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Books: </a:t>
                      </a:r>
                      <a:r>
                        <a:rPr lang="en" b="1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Quinito's</a:t>
                      </a: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 Neighborhood and The Alphabet from the Sky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3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725265800"/>
              </p:ext>
            </p:extLst>
          </p:nvPr>
        </p:nvGraphicFramePr>
        <p:xfrm>
          <a:off x="2564075" y="2467448"/>
          <a:ext cx="4943425" cy="189114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56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61"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Genre: 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Fiction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Informational Texts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Parts of a Book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Collaborative discussions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647261550"/>
              </p:ext>
            </p:extLst>
          </p:nvPr>
        </p:nvGraphicFramePr>
        <p:xfrm>
          <a:off x="194310" y="5077791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35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41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Letters a</a:t>
                      </a:r>
                      <a:r>
                        <a:rPr lang="en-US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nd</a:t>
                      </a:r>
                      <a:r>
                        <a:rPr lang="en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sounds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Aa-Ff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Gg-Pp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Qq-Zz</a:t>
                      </a:r>
                      <a:endParaRPr lang="en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95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2896621673"/>
              </p:ext>
            </p:extLst>
          </p:nvPr>
        </p:nvGraphicFramePr>
        <p:xfrm>
          <a:off x="194310" y="6511234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0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92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Nouns and Verbs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Characters/Setting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Narratives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1169073572"/>
              </p:ext>
            </p:extLst>
          </p:nvPr>
        </p:nvGraphicFramePr>
        <p:xfrm>
          <a:off x="224238" y="7844266"/>
          <a:ext cx="2240200" cy="17068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Rhymes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Syllables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Beg., Medial, Final </a:t>
                      </a:r>
                      <a:r>
                        <a:rPr lang="en" dirty="0">
                          <a:latin typeface="Comfortaa"/>
                        </a:rPr>
                        <a:t>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3453549284"/>
              </p:ext>
            </p:extLst>
          </p:nvPr>
        </p:nvGraphicFramePr>
        <p:xfrm>
          <a:off x="2564074" y="6909811"/>
          <a:ext cx="4956226" cy="235006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56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608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3979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*Spelling words will begin 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in the middle of  2nd nine weeks.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400"/>
            </a:pPr>
            <a:r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LEARNING MINDSET:</a:t>
            </a:r>
            <a:r>
              <a:rPr lang="en"/>
              <a:t> Belonging</a:t>
            </a:r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697</Words>
  <Application>Microsoft Office PowerPoint</Application>
  <PresentationFormat>Custom</PresentationFormat>
  <Paragraphs>140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Simple Light</vt:lpstr>
      <vt:lpstr>We are SUPERheroes! Students Using their Powers to Engage in Reading!</vt:lpstr>
      <vt:lpstr>Module 3  Week 2: My Community Heros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Runnels, Amber</cp:lastModifiedBy>
  <cp:revision>570</cp:revision>
  <cp:lastPrinted>2021-09-22T14:42:24Z</cp:lastPrinted>
  <dcterms:modified xsi:type="dcterms:W3CDTF">2021-10-13T14:25:14Z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